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'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3C2948C-ADC9-4819-A3D2-86B75A222E6A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401720" y="9553320"/>
            <a:ext cx="336600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"/>
          <p:cNvSpPr/>
          <p:nvPr/>
        </p:nvSpPr>
        <p:spPr>
          <a:xfrm>
            <a:off x="880560" y="5253480"/>
            <a:ext cx="7046640" cy="49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401720" y="9553320"/>
            <a:ext cx="336600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880560" y="5253480"/>
            <a:ext cx="7046640" cy="49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5822640" y="500760"/>
            <a:ext cx="1895760" cy="68616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9966600" y="607320"/>
            <a:ext cx="1696320" cy="472680"/>
          </a:xfrm>
          <a:prstGeom prst="rect">
            <a:avLst/>
          </a:prstGeom>
          <a:ln>
            <a:noFill/>
          </a:ln>
        </p:spPr>
      </p:pic>
      <p:pic>
        <p:nvPicPr>
          <p:cNvPr id="2" name="Picture 11" descr=""/>
          <p:cNvPicPr/>
          <p:nvPr/>
        </p:nvPicPr>
        <p:blipFill>
          <a:blip r:embed="rId4"/>
          <a:stretch/>
        </p:blipFill>
        <p:spPr>
          <a:xfrm>
            <a:off x="5740560" y="5832000"/>
            <a:ext cx="709200" cy="721800"/>
          </a:xfrm>
          <a:prstGeom prst="rect">
            <a:avLst/>
          </a:prstGeom>
          <a:ln>
            <a:noFill/>
          </a:ln>
        </p:spPr>
      </p:pic>
      <p:pic>
        <p:nvPicPr>
          <p:cNvPr id="3" name="Picture 12" descr=""/>
          <p:cNvPicPr/>
          <p:nvPr/>
        </p:nvPicPr>
        <p:blipFill>
          <a:blip r:embed="rId5"/>
          <a:stretch/>
        </p:blipFill>
        <p:spPr>
          <a:xfrm>
            <a:off x="539640" y="484560"/>
            <a:ext cx="3034800" cy="7185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"/>
          <p:cNvPicPr/>
          <p:nvPr/>
        </p:nvPicPr>
        <p:blipFill>
          <a:blip r:embed="rId2"/>
          <a:stretch/>
        </p:blipFill>
        <p:spPr>
          <a:xfrm>
            <a:off x="11417400" y="130320"/>
            <a:ext cx="564120" cy="574200"/>
          </a:xfrm>
          <a:prstGeom prst="rect">
            <a:avLst/>
          </a:prstGeom>
          <a:ln>
            <a:noFill/>
          </a:ln>
        </p:spPr>
      </p:pic>
      <p:pic>
        <p:nvPicPr>
          <p:cNvPr id="41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5780520" y="6007320"/>
            <a:ext cx="1650240" cy="898560"/>
          </a:xfrm>
          <a:prstGeom prst="rect">
            <a:avLst/>
          </a:prstGeom>
          <a:ln>
            <a:noFill/>
          </a:ln>
        </p:spPr>
      </p:pic>
      <p:pic>
        <p:nvPicPr>
          <p:cNvPr id="42" name="Picture 10" descr=""/>
          <p:cNvPicPr/>
          <p:nvPr/>
        </p:nvPicPr>
        <p:blipFill>
          <a:blip r:embed="rId4"/>
          <a:stretch/>
        </p:blipFill>
        <p:spPr>
          <a:xfrm>
            <a:off x="10285920" y="6220440"/>
            <a:ext cx="1696320" cy="47268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5">
            <a:lum bright="70000" contrast="-70000"/>
          </a:blip>
          <a:stretch/>
        </p:blipFill>
        <p:spPr>
          <a:xfrm>
            <a:off x="507960" y="6170760"/>
            <a:ext cx="2417040" cy="57204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39640" y="2955240"/>
            <a:ext cx="11123280" cy="29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Lab meeting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2020-04-02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42aae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@HighlanderLab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27400" y="1700640"/>
            <a:ext cx="111355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Jana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069040" y="4444920"/>
            <a:ext cx="2894040" cy="166104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8069040" y="4176720"/>
            <a:ext cx="3162240" cy="267480"/>
          </a:xfrm>
          <a:custGeom>
            <a:avLst/>
            <a:gdLst/>
            <a:ahLst/>
            <a:rect l="l" t="t" r="r" b="b"/>
            <a:pathLst>
              <a:path w="8788" h="747">
                <a:moveTo>
                  <a:pt x="707" y="0"/>
                </a:moveTo>
                <a:lnTo>
                  <a:pt x="8787" y="0"/>
                </a:lnTo>
                <a:lnTo>
                  <a:pt x="8079" y="746"/>
                </a:lnTo>
                <a:lnTo>
                  <a:pt x="0" y="746"/>
                </a:lnTo>
                <a:lnTo>
                  <a:pt x="707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 rot="5400000">
            <a:off x="10133640" y="5006520"/>
            <a:ext cx="1929240" cy="267480"/>
          </a:xfrm>
          <a:custGeom>
            <a:avLst/>
            <a:gdLst/>
            <a:ahLst/>
            <a:rect l="l" t="t" r="r" b="b"/>
            <a:pathLst>
              <a:path w="5363" h="747">
                <a:moveTo>
                  <a:pt x="4599" y="0"/>
                </a:moveTo>
                <a:lnTo>
                  <a:pt x="0" y="0"/>
                </a:lnTo>
                <a:lnTo>
                  <a:pt x="764" y="746"/>
                </a:lnTo>
                <a:lnTo>
                  <a:pt x="5362" y="746"/>
                </a:lnTo>
                <a:lnTo>
                  <a:pt x="4599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7565040" y="4949280"/>
            <a:ext cx="2898720" cy="166392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"/>
          <p:cNvSpPr/>
          <p:nvPr/>
        </p:nvSpPr>
        <p:spPr>
          <a:xfrm>
            <a:off x="7565040" y="4680720"/>
            <a:ext cx="3167280" cy="267840"/>
          </a:xfrm>
          <a:custGeom>
            <a:avLst/>
            <a:gdLst/>
            <a:ahLst/>
            <a:rect l="l" t="t" r="r" b="b"/>
            <a:pathLst>
              <a:path w="8802" h="748">
                <a:moveTo>
                  <a:pt x="708" y="0"/>
                </a:moveTo>
                <a:lnTo>
                  <a:pt x="8801" y="0"/>
                </a:lnTo>
                <a:lnTo>
                  <a:pt x="8092" y="747"/>
                </a:lnTo>
                <a:lnTo>
                  <a:pt x="0" y="747"/>
                </a:lnTo>
                <a:lnTo>
                  <a:pt x="708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"/>
          <p:cNvSpPr/>
          <p:nvPr/>
        </p:nvSpPr>
        <p:spPr>
          <a:xfrm rot="5400000">
            <a:off x="9632880" y="5513040"/>
            <a:ext cx="1932480" cy="267840"/>
          </a:xfrm>
          <a:custGeom>
            <a:avLst/>
            <a:gdLst/>
            <a:ahLst/>
            <a:rect l="l" t="t" r="r" b="b"/>
            <a:pathLst>
              <a:path w="5372" h="748">
                <a:moveTo>
                  <a:pt x="4606" y="0"/>
                </a:moveTo>
                <a:lnTo>
                  <a:pt x="0" y="0"/>
                </a:lnTo>
                <a:lnTo>
                  <a:pt x="766" y="747"/>
                </a:lnTo>
                <a:lnTo>
                  <a:pt x="5371" y="747"/>
                </a:lnTo>
                <a:lnTo>
                  <a:pt x="4606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"/>
          <p:cNvSpPr/>
          <p:nvPr/>
        </p:nvSpPr>
        <p:spPr>
          <a:xfrm>
            <a:off x="8069040" y="5313240"/>
            <a:ext cx="1387080" cy="7959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8"/>
          <p:cNvSpPr/>
          <p:nvPr/>
        </p:nvSpPr>
        <p:spPr>
          <a:xfrm>
            <a:off x="8069040" y="5184720"/>
            <a:ext cx="1515600" cy="127800"/>
          </a:xfrm>
          <a:custGeom>
            <a:avLst/>
            <a:gdLst/>
            <a:ahLst/>
            <a:rect l="l" t="t" r="r" b="b"/>
            <a:pathLst>
              <a:path w="4214" h="359">
                <a:moveTo>
                  <a:pt x="339" y="0"/>
                </a:moveTo>
                <a:lnTo>
                  <a:pt x="4213" y="0"/>
                </a:lnTo>
                <a:lnTo>
                  <a:pt x="3873" y="358"/>
                </a:lnTo>
                <a:lnTo>
                  <a:pt x="0" y="358"/>
                </a:lnTo>
                <a:lnTo>
                  <a:pt x="339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9"/>
          <p:cNvSpPr/>
          <p:nvPr/>
        </p:nvSpPr>
        <p:spPr>
          <a:xfrm rot="5400000">
            <a:off x="9059040" y="5582880"/>
            <a:ext cx="924480" cy="127800"/>
          </a:xfrm>
          <a:custGeom>
            <a:avLst/>
            <a:gdLst/>
            <a:ahLst/>
            <a:rect l="l" t="t" r="r" b="b"/>
            <a:pathLst>
              <a:path w="2572" h="359">
                <a:moveTo>
                  <a:pt x="2205" y="0"/>
                </a:moveTo>
                <a:lnTo>
                  <a:pt x="0" y="0"/>
                </a:lnTo>
                <a:lnTo>
                  <a:pt x="367" y="358"/>
                </a:lnTo>
                <a:lnTo>
                  <a:pt x="2571" y="358"/>
                </a:lnTo>
                <a:lnTo>
                  <a:pt x="2205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0"/>
          <p:cNvSpPr/>
          <p:nvPr/>
        </p:nvSpPr>
        <p:spPr>
          <a:xfrm>
            <a:off x="7853040" y="916920"/>
            <a:ext cx="2894040" cy="166104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1"/>
          <p:cNvSpPr/>
          <p:nvPr/>
        </p:nvSpPr>
        <p:spPr>
          <a:xfrm>
            <a:off x="7853040" y="648720"/>
            <a:ext cx="3162240" cy="267480"/>
          </a:xfrm>
          <a:custGeom>
            <a:avLst/>
            <a:gdLst/>
            <a:ahLst/>
            <a:rect l="l" t="t" r="r" b="b"/>
            <a:pathLst>
              <a:path w="8788" h="747">
                <a:moveTo>
                  <a:pt x="707" y="0"/>
                </a:moveTo>
                <a:lnTo>
                  <a:pt x="8787" y="0"/>
                </a:lnTo>
                <a:lnTo>
                  <a:pt x="8079" y="746"/>
                </a:lnTo>
                <a:lnTo>
                  <a:pt x="0" y="746"/>
                </a:lnTo>
                <a:lnTo>
                  <a:pt x="707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2"/>
          <p:cNvSpPr/>
          <p:nvPr/>
        </p:nvSpPr>
        <p:spPr>
          <a:xfrm rot="5400000">
            <a:off x="9917640" y="1478520"/>
            <a:ext cx="1929240" cy="267480"/>
          </a:xfrm>
          <a:custGeom>
            <a:avLst/>
            <a:gdLst/>
            <a:ahLst/>
            <a:rect l="l" t="t" r="r" b="b"/>
            <a:pathLst>
              <a:path w="5363" h="747">
                <a:moveTo>
                  <a:pt x="4599" y="0"/>
                </a:moveTo>
                <a:lnTo>
                  <a:pt x="0" y="0"/>
                </a:lnTo>
                <a:lnTo>
                  <a:pt x="764" y="746"/>
                </a:lnTo>
                <a:lnTo>
                  <a:pt x="5362" y="746"/>
                </a:lnTo>
                <a:lnTo>
                  <a:pt x="4599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55" name="Table 13"/>
          <p:cNvGraphicFramePr/>
          <p:nvPr/>
        </p:nvGraphicFramePr>
        <p:xfrm>
          <a:off x="409320" y="560520"/>
          <a:ext cx="752040" cy="1748880"/>
        </p:xfrm>
        <a:graphic>
          <a:graphicData uri="http://schemas.openxmlformats.org/drawingml/2006/table">
            <a:tbl>
              <a:tblPr/>
              <a:tblGrid>
                <a:gridCol w="75240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" name="Table 14"/>
          <p:cNvGraphicFramePr/>
          <p:nvPr/>
        </p:nvGraphicFramePr>
        <p:xfrm>
          <a:off x="2634840" y="560520"/>
          <a:ext cx="752040" cy="1398960"/>
        </p:xfrm>
        <a:graphic>
          <a:graphicData uri="http://schemas.openxmlformats.org/drawingml/2006/table">
            <a:tbl>
              <a:tblPr/>
              <a:tblGrid>
                <a:gridCol w="75240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BVs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Trait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BV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" name="Table 15"/>
          <p:cNvGraphicFramePr/>
          <p:nvPr/>
        </p:nvGraphicFramePr>
        <p:xfrm>
          <a:off x="4480560" y="1965960"/>
          <a:ext cx="991080" cy="1398960"/>
        </p:xfrm>
        <a:graphic>
          <a:graphicData uri="http://schemas.openxmlformats.org/drawingml/2006/table">
            <a:tbl>
              <a:tblPr/>
              <a:tblGrid>
                <a:gridCol w="99144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AddEff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Trait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Eff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Table 16"/>
          <p:cNvGraphicFramePr/>
          <p:nvPr/>
        </p:nvGraphicFramePr>
        <p:xfrm>
          <a:off x="1692000" y="3110400"/>
          <a:ext cx="991800" cy="1399680"/>
        </p:xfrm>
        <a:graphic>
          <a:graphicData uri="http://schemas.openxmlformats.org/drawingml/2006/table">
            <a:tbl>
              <a:tblPr/>
              <a:tblGrid>
                <a:gridCol w="99216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Geno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Geno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59" name="Line 17"/>
          <p:cNvSpPr/>
          <p:nvPr/>
        </p:nvSpPr>
        <p:spPr>
          <a:xfrm>
            <a:off x="1404000" y="1116000"/>
            <a:ext cx="360" cy="244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18"/>
          <p:cNvSpPr/>
          <p:nvPr/>
        </p:nvSpPr>
        <p:spPr>
          <a:xfrm>
            <a:off x="1161360" y="1116000"/>
            <a:ext cx="242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19"/>
          <p:cNvSpPr/>
          <p:nvPr/>
        </p:nvSpPr>
        <p:spPr>
          <a:xfrm>
            <a:off x="1404000" y="3564000"/>
            <a:ext cx="288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20"/>
          <p:cNvSpPr/>
          <p:nvPr/>
        </p:nvSpPr>
        <p:spPr>
          <a:xfrm>
            <a:off x="1161360" y="972000"/>
            <a:ext cx="1473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21"/>
          <p:cNvSpPr/>
          <p:nvPr/>
        </p:nvSpPr>
        <p:spPr>
          <a:xfrm>
            <a:off x="3924000" y="1404000"/>
            <a:ext cx="360" cy="10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22"/>
          <p:cNvSpPr/>
          <p:nvPr/>
        </p:nvSpPr>
        <p:spPr>
          <a:xfrm>
            <a:off x="3386880" y="1404000"/>
            <a:ext cx="537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23"/>
          <p:cNvSpPr/>
          <p:nvPr/>
        </p:nvSpPr>
        <p:spPr>
          <a:xfrm>
            <a:off x="3924000" y="2484000"/>
            <a:ext cx="556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24"/>
          <p:cNvSpPr/>
          <p:nvPr/>
        </p:nvSpPr>
        <p:spPr>
          <a:xfrm>
            <a:off x="3708000" y="2844000"/>
            <a:ext cx="360" cy="11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25"/>
          <p:cNvSpPr/>
          <p:nvPr/>
        </p:nvSpPr>
        <p:spPr>
          <a:xfrm>
            <a:off x="2683800" y="3996000"/>
            <a:ext cx="10242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26"/>
          <p:cNvSpPr/>
          <p:nvPr/>
        </p:nvSpPr>
        <p:spPr>
          <a:xfrm>
            <a:off x="3708000" y="2844000"/>
            <a:ext cx="772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27"/>
          <p:cNvSpPr/>
          <p:nvPr/>
        </p:nvSpPr>
        <p:spPr>
          <a:xfrm>
            <a:off x="144000" y="4644000"/>
            <a:ext cx="5472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28"/>
          <p:cNvSpPr/>
          <p:nvPr/>
        </p:nvSpPr>
        <p:spPr>
          <a:xfrm>
            <a:off x="3924000" y="1404000"/>
            <a:ext cx="360" cy="10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29"/>
          <p:cNvSpPr/>
          <p:nvPr/>
        </p:nvSpPr>
        <p:spPr>
          <a:xfrm>
            <a:off x="3386880" y="1404000"/>
            <a:ext cx="537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30"/>
          <p:cNvSpPr/>
          <p:nvPr/>
        </p:nvSpPr>
        <p:spPr>
          <a:xfrm>
            <a:off x="3924000" y="2484000"/>
            <a:ext cx="556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73" name="Table 31"/>
          <p:cNvGraphicFramePr/>
          <p:nvPr/>
        </p:nvGraphicFramePr>
        <p:xfrm>
          <a:off x="1658880" y="4834800"/>
          <a:ext cx="992520" cy="1738440"/>
        </p:xfrm>
        <a:graphic>
          <a:graphicData uri="http://schemas.openxmlformats.org/drawingml/2006/table">
            <a:tbl>
              <a:tblPr/>
              <a:tblGrid>
                <a:gridCol w="99288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Haplo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Parent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Haplo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74" name="CustomShape 32"/>
          <p:cNvSpPr/>
          <p:nvPr/>
        </p:nvSpPr>
        <p:spPr>
          <a:xfrm>
            <a:off x="432000" y="0"/>
            <a:ext cx="25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33"/>
          <p:cNvSpPr/>
          <p:nvPr/>
        </p:nvSpPr>
        <p:spPr>
          <a:xfrm>
            <a:off x="5616000" y="72000"/>
            <a:ext cx="72000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4"/>
          <p:cNvSpPr/>
          <p:nvPr/>
        </p:nvSpPr>
        <p:spPr>
          <a:xfrm>
            <a:off x="6336000" y="13680"/>
            <a:ext cx="25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5"/>
          <p:cNvSpPr/>
          <p:nvPr/>
        </p:nvSpPr>
        <p:spPr>
          <a:xfrm>
            <a:off x="7349040" y="1421280"/>
            <a:ext cx="2898720" cy="166392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6"/>
          <p:cNvSpPr/>
          <p:nvPr/>
        </p:nvSpPr>
        <p:spPr>
          <a:xfrm>
            <a:off x="7349040" y="1152720"/>
            <a:ext cx="3167280" cy="267840"/>
          </a:xfrm>
          <a:custGeom>
            <a:avLst/>
            <a:gdLst/>
            <a:ahLst/>
            <a:rect l="l" t="t" r="r" b="b"/>
            <a:pathLst>
              <a:path w="8802" h="748">
                <a:moveTo>
                  <a:pt x="708" y="0"/>
                </a:moveTo>
                <a:lnTo>
                  <a:pt x="8801" y="0"/>
                </a:lnTo>
                <a:lnTo>
                  <a:pt x="8092" y="747"/>
                </a:lnTo>
                <a:lnTo>
                  <a:pt x="0" y="747"/>
                </a:lnTo>
                <a:lnTo>
                  <a:pt x="708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7"/>
          <p:cNvSpPr/>
          <p:nvPr/>
        </p:nvSpPr>
        <p:spPr>
          <a:xfrm rot="5400000">
            <a:off x="9416880" y="1985040"/>
            <a:ext cx="1932480" cy="267840"/>
          </a:xfrm>
          <a:custGeom>
            <a:avLst/>
            <a:gdLst/>
            <a:ahLst/>
            <a:rect l="l" t="t" r="r" b="b"/>
            <a:pathLst>
              <a:path w="5372" h="748">
                <a:moveTo>
                  <a:pt x="4606" y="0"/>
                </a:moveTo>
                <a:lnTo>
                  <a:pt x="0" y="0"/>
                </a:lnTo>
                <a:lnTo>
                  <a:pt x="766" y="747"/>
                </a:lnTo>
                <a:lnTo>
                  <a:pt x="5371" y="747"/>
                </a:lnTo>
                <a:lnTo>
                  <a:pt x="4606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38"/>
          <p:cNvSpPr/>
          <p:nvPr/>
        </p:nvSpPr>
        <p:spPr>
          <a:xfrm>
            <a:off x="7565040" y="1152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9"/>
          <p:cNvSpPr/>
          <p:nvPr/>
        </p:nvSpPr>
        <p:spPr>
          <a:xfrm>
            <a:off x="7925040" y="1512720"/>
            <a:ext cx="3167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SNP1     SNP2    SNP3 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0"/>
          <p:cNvSpPr/>
          <p:nvPr/>
        </p:nvSpPr>
        <p:spPr>
          <a:xfrm>
            <a:off x="7421040" y="1872720"/>
            <a:ext cx="57528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1"/>
          <p:cNvSpPr/>
          <p:nvPr/>
        </p:nvSpPr>
        <p:spPr>
          <a:xfrm>
            <a:off x="7997040" y="1902600"/>
            <a:ext cx="1007280" cy="12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2"/>
          <p:cNvSpPr/>
          <p:nvPr/>
        </p:nvSpPr>
        <p:spPr>
          <a:xfrm>
            <a:off x="7997040" y="648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3"/>
          <p:cNvSpPr/>
          <p:nvPr/>
        </p:nvSpPr>
        <p:spPr>
          <a:xfrm>
            <a:off x="8280000" y="0"/>
            <a:ext cx="129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44"/>
          <p:cNvSpPr/>
          <p:nvPr/>
        </p:nvSpPr>
        <p:spPr>
          <a:xfrm>
            <a:off x="7709040" y="4680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5"/>
          <p:cNvSpPr/>
          <p:nvPr/>
        </p:nvSpPr>
        <p:spPr>
          <a:xfrm>
            <a:off x="8141040" y="419040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46"/>
          <p:cNvSpPr/>
          <p:nvPr/>
        </p:nvSpPr>
        <p:spPr>
          <a:xfrm>
            <a:off x="7776720" y="5612040"/>
            <a:ext cx="1387080" cy="7959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7"/>
          <p:cNvSpPr/>
          <p:nvPr/>
        </p:nvSpPr>
        <p:spPr>
          <a:xfrm>
            <a:off x="7776720" y="5483520"/>
            <a:ext cx="1515600" cy="127800"/>
          </a:xfrm>
          <a:custGeom>
            <a:avLst/>
            <a:gdLst/>
            <a:ahLst/>
            <a:rect l="l" t="t" r="r" b="b"/>
            <a:pathLst>
              <a:path w="4214" h="359">
                <a:moveTo>
                  <a:pt x="339" y="0"/>
                </a:moveTo>
                <a:lnTo>
                  <a:pt x="4213" y="0"/>
                </a:lnTo>
                <a:lnTo>
                  <a:pt x="3873" y="358"/>
                </a:lnTo>
                <a:lnTo>
                  <a:pt x="0" y="358"/>
                </a:lnTo>
                <a:lnTo>
                  <a:pt x="339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8"/>
          <p:cNvSpPr/>
          <p:nvPr/>
        </p:nvSpPr>
        <p:spPr>
          <a:xfrm rot="5400000">
            <a:off x="8766720" y="5881680"/>
            <a:ext cx="924480" cy="127800"/>
          </a:xfrm>
          <a:custGeom>
            <a:avLst/>
            <a:gdLst/>
            <a:ahLst/>
            <a:rect l="l" t="t" r="r" b="b"/>
            <a:pathLst>
              <a:path w="2572" h="359">
                <a:moveTo>
                  <a:pt x="2205" y="0"/>
                </a:moveTo>
                <a:lnTo>
                  <a:pt x="0" y="0"/>
                </a:lnTo>
                <a:lnTo>
                  <a:pt x="367" y="358"/>
                </a:lnTo>
                <a:lnTo>
                  <a:pt x="2571" y="358"/>
                </a:lnTo>
                <a:lnTo>
                  <a:pt x="2205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9"/>
          <p:cNvSpPr/>
          <p:nvPr/>
        </p:nvSpPr>
        <p:spPr>
          <a:xfrm>
            <a:off x="7853040" y="5427720"/>
            <a:ext cx="791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0"/>
          <p:cNvSpPr/>
          <p:nvPr/>
        </p:nvSpPr>
        <p:spPr>
          <a:xfrm>
            <a:off x="8141040" y="5139720"/>
            <a:ext cx="791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1"/>
          <p:cNvSpPr/>
          <p:nvPr/>
        </p:nvSpPr>
        <p:spPr>
          <a:xfrm>
            <a:off x="7709040" y="5760720"/>
            <a:ext cx="57528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2"/>
          <p:cNvSpPr/>
          <p:nvPr/>
        </p:nvSpPr>
        <p:spPr>
          <a:xfrm>
            <a:off x="7997040" y="5616720"/>
            <a:ext cx="316728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SNP1 SNP2 SNP3 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3"/>
          <p:cNvSpPr/>
          <p:nvPr/>
        </p:nvSpPr>
        <p:spPr>
          <a:xfrm>
            <a:off x="7997040" y="5760720"/>
            <a:ext cx="1007280" cy="8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Line 54"/>
          <p:cNvSpPr/>
          <p:nvPr/>
        </p:nvSpPr>
        <p:spPr>
          <a:xfrm>
            <a:off x="5688000" y="3744000"/>
            <a:ext cx="6840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5"/>
          <p:cNvSpPr/>
          <p:nvPr/>
        </p:nvSpPr>
        <p:spPr>
          <a:xfrm>
            <a:off x="6408000" y="3816000"/>
            <a:ext cx="201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Haplotypes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6"/>
          <p:cNvSpPr/>
          <p:nvPr/>
        </p:nvSpPr>
        <p:spPr>
          <a:xfrm>
            <a:off x="6408000" y="445680"/>
            <a:ext cx="201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Genotypes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57"/>
          <p:cNvSpPr/>
          <p:nvPr/>
        </p:nvSpPr>
        <p:spPr>
          <a:xfrm>
            <a:off x="5616000" y="4357800"/>
            <a:ext cx="1799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Samples (MC)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58"/>
          <p:cNvSpPr/>
          <p:nvPr/>
        </p:nvSpPr>
        <p:spPr>
          <a:xfrm>
            <a:off x="5616000" y="1152000"/>
            <a:ext cx="1799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Samples (MC)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069040" y="4444920"/>
            <a:ext cx="2894040" cy="166104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8069040" y="4176720"/>
            <a:ext cx="3162240" cy="267480"/>
          </a:xfrm>
          <a:custGeom>
            <a:avLst/>
            <a:gdLst/>
            <a:ahLst/>
            <a:rect l="l" t="t" r="r" b="b"/>
            <a:pathLst>
              <a:path w="8788" h="747">
                <a:moveTo>
                  <a:pt x="707" y="0"/>
                </a:moveTo>
                <a:lnTo>
                  <a:pt x="8787" y="0"/>
                </a:lnTo>
                <a:lnTo>
                  <a:pt x="8079" y="746"/>
                </a:lnTo>
                <a:lnTo>
                  <a:pt x="0" y="746"/>
                </a:lnTo>
                <a:lnTo>
                  <a:pt x="707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 rot="5400000">
            <a:off x="10133640" y="5006520"/>
            <a:ext cx="1929240" cy="267480"/>
          </a:xfrm>
          <a:custGeom>
            <a:avLst/>
            <a:gdLst/>
            <a:ahLst/>
            <a:rect l="l" t="t" r="r" b="b"/>
            <a:pathLst>
              <a:path w="5363" h="747">
                <a:moveTo>
                  <a:pt x="4599" y="0"/>
                </a:moveTo>
                <a:lnTo>
                  <a:pt x="0" y="0"/>
                </a:lnTo>
                <a:lnTo>
                  <a:pt x="764" y="746"/>
                </a:lnTo>
                <a:lnTo>
                  <a:pt x="5362" y="746"/>
                </a:lnTo>
                <a:lnTo>
                  <a:pt x="4599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7565040" y="4949280"/>
            <a:ext cx="2898720" cy="166392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7565040" y="4680720"/>
            <a:ext cx="3167280" cy="267840"/>
          </a:xfrm>
          <a:custGeom>
            <a:avLst/>
            <a:gdLst/>
            <a:ahLst/>
            <a:rect l="l" t="t" r="r" b="b"/>
            <a:pathLst>
              <a:path w="8802" h="748">
                <a:moveTo>
                  <a:pt x="708" y="0"/>
                </a:moveTo>
                <a:lnTo>
                  <a:pt x="8801" y="0"/>
                </a:lnTo>
                <a:lnTo>
                  <a:pt x="8092" y="747"/>
                </a:lnTo>
                <a:lnTo>
                  <a:pt x="0" y="747"/>
                </a:lnTo>
                <a:lnTo>
                  <a:pt x="708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6"/>
          <p:cNvSpPr/>
          <p:nvPr/>
        </p:nvSpPr>
        <p:spPr>
          <a:xfrm rot="5400000">
            <a:off x="9632880" y="5513040"/>
            <a:ext cx="1932480" cy="267840"/>
          </a:xfrm>
          <a:custGeom>
            <a:avLst/>
            <a:gdLst/>
            <a:ahLst/>
            <a:rect l="l" t="t" r="r" b="b"/>
            <a:pathLst>
              <a:path w="5372" h="748">
                <a:moveTo>
                  <a:pt x="4606" y="0"/>
                </a:moveTo>
                <a:lnTo>
                  <a:pt x="0" y="0"/>
                </a:lnTo>
                <a:lnTo>
                  <a:pt x="766" y="747"/>
                </a:lnTo>
                <a:lnTo>
                  <a:pt x="5371" y="747"/>
                </a:lnTo>
                <a:lnTo>
                  <a:pt x="4606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7"/>
          <p:cNvSpPr/>
          <p:nvPr/>
        </p:nvSpPr>
        <p:spPr>
          <a:xfrm>
            <a:off x="8069040" y="5313240"/>
            <a:ext cx="1387080" cy="7959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8"/>
          <p:cNvSpPr/>
          <p:nvPr/>
        </p:nvSpPr>
        <p:spPr>
          <a:xfrm>
            <a:off x="8069040" y="5184720"/>
            <a:ext cx="1515600" cy="127800"/>
          </a:xfrm>
          <a:custGeom>
            <a:avLst/>
            <a:gdLst/>
            <a:ahLst/>
            <a:rect l="l" t="t" r="r" b="b"/>
            <a:pathLst>
              <a:path w="4214" h="359">
                <a:moveTo>
                  <a:pt x="339" y="0"/>
                </a:moveTo>
                <a:lnTo>
                  <a:pt x="4213" y="0"/>
                </a:lnTo>
                <a:lnTo>
                  <a:pt x="3873" y="358"/>
                </a:lnTo>
                <a:lnTo>
                  <a:pt x="0" y="358"/>
                </a:lnTo>
                <a:lnTo>
                  <a:pt x="339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9"/>
          <p:cNvSpPr/>
          <p:nvPr/>
        </p:nvSpPr>
        <p:spPr>
          <a:xfrm rot="5400000">
            <a:off x="9059040" y="5582880"/>
            <a:ext cx="924480" cy="127800"/>
          </a:xfrm>
          <a:custGeom>
            <a:avLst/>
            <a:gdLst/>
            <a:ahLst/>
            <a:rect l="l" t="t" r="r" b="b"/>
            <a:pathLst>
              <a:path w="2572" h="359">
                <a:moveTo>
                  <a:pt x="2205" y="0"/>
                </a:moveTo>
                <a:lnTo>
                  <a:pt x="0" y="0"/>
                </a:lnTo>
                <a:lnTo>
                  <a:pt x="367" y="358"/>
                </a:lnTo>
                <a:lnTo>
                  <a:pt x="2571" y="358"/>
                </a:lnTo>
                <a:lnTo>
                  <a:pt x="2205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0"/>
          <p:cNvSpPr/>
          <p:nvPr/>
        </p:nvSpPr>
        <p:spPr>
          <a:xfrm>
            <a:off x="7853040" y="916920"/>
            <a:ext cx="2894040" cy="166104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1"/>
          <p:cNvSpPr/>
          <p:nvPr/>
        </p:nvSpPr>
        <p:spPr>
          <a:xfrm>
            <a:off x="7853040" y="648720"/>
            <a:ext cx="3162240" cy="267480"/>
          </a:xfrm>
          <a:custGeom>
            <a:avLst/>
            <a:gdLst/>
            <a:ahLst/>
            <a:rect l="l" t="t" r="r" b="b"/>
            <a:pathLst>
              <a:path w="8788" h="747">
                <a:moveTo>
                  <a:pt x="707" y="0"/>
                </a:moveTo>
                <a:lnTo>
                  <a:pt x="8787" y="0"/>
                </a:lnTo>
                <a:lnTo>
                  <a:pt x="8079" y="746"/>
                </a:lnTo>
                <a:lnTo>
                  <a:pt x="0" y="746"/>
                </a:lnTo>
                <a:lnTo>
                  <a:pt x="707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2"/>
          <p:cNvSpPr/>
          <p:nvPr/>
        </p:nvSpPr>
        <p:spPr>
          <a:xfrm rot="5400000">
            <a:off x="9917640" y="1478520"/>
            <a:ext cx="1929240" cy="267480"/>
          </a:xfrm>
          <a:custGeom>
            <a:avLst/>
            <a:gdLst/>
            <a:ahLst/>
            <a:rect l="l" t="t" r="r" b="b"/>
            <a:pathLst>
              <a:path w="5363" h="747">
                <a:moveTo>
                  <a:pt x="4599" y="0"/>
                </a:moveTo>
                <a:lnTo>
                  <a:pt x="0" y="0"/>
                </a:lnTo>
                <a:lnTo>
                  <a:pt x="764" y="746"/>
                </a:lnTo>
                <a:lnTo>
                  <a:pt x="5362" y="746"/>
                </a:lnTo>
                <a:lnTo>
                  <a:pt x="4599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13" name="Table 13"/>
          <p:cNvGraphicFramePr/>
          <p:nvPr/>
        </p:nvGraphicFramePr>
        <p:xfrm>
          <a:off x="409320" y="560520"/>
          <a:ext cx="752040" cy="1748880"/>
        </p:xfrm>
        <a:graphic>
          <a:graphicData uri="http://schemas.openxmlformats.org/drawingml/2006/table">
            <a:tbl>
              <a:tblPr/>
              <a:tblGrid>
                <a:gridCol w="75240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Ped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Table 14"/>
          <p:cNvGraphicFramePr/>
          <p:nvPr/>
        </p:nvGraphicFramePr>
        <p:xfrm>
          <a:off x="2634840" y="560520"/>
          <a:ext cx="752040" cy="1398960"/>
        </p:xfrm>
        <a:graphic>
          <a:graphicData uri="http://schemas.openxmlformats.org/drawingml/2006/table">
            <a:tbl>
              <a:tblPr/>
              <a:tblGrid>
                <a:gridCol w="75240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BVs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Trait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BV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Table 15"/>
          <p:cNvGraphicFramePr/>
          <p:nvPr/>
        </p:nvGraphicFramePr>
        <p:xfrm>
          <a:off x="4480560" y="1965960"/>
          <a:ext cx="991080" cy="1398960"/>
        </p:xfrm>
        <a:graphic>
          <a:graphicData uri="http://schemas.openxmlformats.org/drawingml/2006/table">
            <a:tbl>
              <a:tblPr/>
              <a:tblGrid>
                <a:gridCol w="99144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AddEff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Trait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Eff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" name="Table 16"/>
          <p:cNvGraphicFramePr/>
          <p:nvPr/>
        </p:nvGraphicFramePr>
        <p:xfrm>
          <a:off x="1692000" y="3110400"/>
          <a:ext cx="991800" cy="1399680"/>
        </p:xfrm>
        <a:graphic>
          <a:graphicData uri="http://schemas.openxmlformats.org/drawingml/2006/table">
            <a:tbl>
              <a:tblPr/>
              <a:tblGrid>
                <a:gridCol w="992160"/>
              </a:tblGrid>
              <a:tr h="3499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Geno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Geno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17" name="Line 17"/>
          <p:cNvSpPr/>
          <p:nvPr/>
        </p:nvSpPr>
        <p:spPr>
          <a:xfrm>
            <a:off x="1404000" y="1116000"/>
            <a:ext cx="360" cy="244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18"/>
          <p:cNvSpPr/>
          <p:nvPr/>
        </p:nvSpPr>
        <p:spPr>
          <a:xfrm>
            <a:off x="1161360" y="1116000"/>
            <a:ext cx="242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19"/>
          <p:cNvSpPr/>
          <p:nvPr/>
        </p:nvSpPr>
        <p:spPr>
          <a:xfrm>
            <a:off x="1404000" y="3564000"/>
            <a:ext cx="288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20"/>
          <p:cNvSpPr/>
          <p:nvPr/>
        </p:nvSpPr>
        <p:spPr>
          <a:xfrm>
            <a:off x="1161360" y="972000"/>
            <a:ext cx="147348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21"/>
          <p:cNvSpPr/>
          <p:nvPr/>
        </p:nvSpPr>
        <p:spPr>
          <a:xfrm>
            <a:off x="3924000" y="1404000"/>
            <a:ext cx="360" cy="10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22"/>
          <p:cNvSpPr/>
          <p:nvPr/>
        </p:nvSpPr>
        <p:spPr>
          <a:xfrm>
            <a:off x="3386880" y="1404000"/>
            <a:ext cx="537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23"/>
          <p:cNvSpPr/>
          <p:nvPr/>
        </p:nvSpPr>
        <p:spPr>
          <a:xfrm>
            <a:off x="3924000" y="2484000"/>
            <a:ext cx="556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24"/>
          <p:cNvSpPr/>
          <p:nvPr/>
        </p:nvSpPr>
        <p:spPr>
          <a:xfrm>
            <a:off x="3708000" y="2844000"/>
            <a:ext cx="360" cy="11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25"/>
          <p:cNvSpPr/>
          <p:nvPr/>
        </p:nvSpPr>
        <p:spPr>
          <a:xfrm>
            <a:off x="2683800" y="3996000"/>
            <a:ext cx="10242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26"/>
          <p:cNvSpPr/>
          <p:nvPr/>
        </p:nvSpPr>
        <p:spPr>
          <a:xfrm>
            <a:off x="3708000" y="2844000"/>
            <a:ext cx="772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27"/>
          <p:cNvSpPr/>
          <p:nvPr/>
        </p:nvSpPr>
        <p:spPr>
          <a:xfrm>
            <a:off x="144000" y="4644000"/>
            <a:ext cx="5472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28"/>
          <p:cNvSpPr/>
          <p:nvPr/>
        </p:nvSpPr>
        <p:spPr>
          <a:xfrm>
            <a:off x="3924000" y="1404000"/>
            <a:ext cx="360" cy="10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29"/>
          <p:cNvSpPr/>
          <p:nvPr/>
        </p:nvSpPr>
        <p:spPr>
          <a:xfrm>
            <a:off x="3386880" y="1404000"/>
            <a:ext cx="537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30"/>
          <p:cNvSpPr/>
          <p:nvPr/>
        </p:nvSpPr>
        <p:spPr>
          <a:xfrm>
            <a:off x="3924000" y="2484000"/>
            <a:ext cx="556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31" name="Table 31"/>
          <p:cNvGraphicFramePr/>
          <p:nvPr/>
        </p:nvGraphicFramePr>
        <p:xfrm>
          <a:off x="1658880" y="4834800"/>
          <a:ext cx="992520" cy="1738440"/>
        </p:xfrm>
        <a:graphic>
          <a:graphicData uri="http://schemas.openxmlformats.org/drawingml/2006/table">
            <a:tbl>
              <a:tblPr/>
              <a:tblGrid>
                <a:gridCol w="99288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Haplo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SNP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Parent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Haplo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32" name="CustomShape 32"/>
          <p:cNvSpPr/>
          <p:nvPr/>
        </p:nvSpPr>
        <p:spPr>
          <a:xfrm>
            <a:off x="432000" y="0"/>
            <a:ext cx="25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Line 33"/>
          <p:cNvSpPr/>
          <p:nvPr/>
        </p:nvSpPr>
        <p:spPr>
          <a:xfrm>
            <a:off x="5616000" y="72000"/>
            <a:ext cx="72000" cy="685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4"/>
          <p:cNvSpPr/>
          <p:nvPr/>
        </p:nvSpPr>
        <p:spPr>
          <a:xfrm>
            <a:off x="6336000" y="13680"/>
            <a:ext cx="25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5"/>
          <p:cNvSpPr/>
          <p:nvPr/>
        </p:nvSpPr>
        <p:spPr>
          <a:xfrm>
            <a:off x="7349040" y="1421280"/>
            <a:ext cx="2898720" cy="166392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6"/>
          <p:cNvSpPr/>
          <p:nvPr/>
        </p:nvSpPr>
        <p:spPr>
          <a:xfrm>
            <a:off x="7349040" y="1152720"/>
            <a:ext cx="3167280" cy="267840"/>
          </a:xfrm>
          <a:custGeom>
            <a:avLst/>
            <a:gdLst/>
            <a:ahLst/>
            <a:rect l="l" t="t" r="r" b="b"/>
            <a:pathLst>
              <a:path w="8802" h="748">
                <a:moveTo>
                  <a:pt x="708" y="0"/>
                </a:moveTo>
                <a:lnTo>
                  <a:pt x="8801" y="0"/>
                </a:lnTo>
                <a:lnTo>
                  <a:pt x="8092" y="747"/>
                </a:lnTo>
                <a:lnTo>
                  <a:pt x="0" y="747"/>
                </a:lnTo>
                <a:lnTo>
                  <a:pt x="708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7"/>
          <p:cNvSpPr/>
          <p:nvPr/>
        </p:nvSpPr>
        <p:spPr>
          <a:xfrm rot="5400000">
            <a:off x="9416880" y="1985040"/>
            <a:ext cx="1932480" cy="267840"/>
          </a:xfrm>
          <a:custGeom>
            <a:avLst/>
            <a:gdLst/>
            <a:ahLst/>
            <a:rect l="l" t="t" r="r" b="b"/>
            <a:pathLst>
              <a:path w="5372" h="748">
                <a:moveTo>
                  <a:pt x="4606" y="0"/>
                </a:moveTo>
                <a:lnTo>
                  <a:pt x="0" y="0"/>
                </a:lnTo>
                <a:lnTo>
                  <a:pt x="766" y="747"/>
                </a:lnTo>
                <a:lnTo>
                  <a:pt x="5371" y="747"/>
                </a:lnTo>
                <a:lnTo>
                  <a:pt x="4606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8"/>
          <p:cNvSpPr/>
          <p:nvPr/>
        </p:nvSpPr>
        <p:spPr>
          <a:xfrm>
            <a:off x="7565040" y="1152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9"/>
          <p:cNvSpPr/>
          <p:nvPr/>
        </p:nvSpPr>
        <p:spPr>
          <a:xfrm>
            <a:off x="7925040" y="1512720"/>
            <a:ext cx="316728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SNP1     SNP2    SNP3 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0"/>
          <p:cNvSpPr/>
          <p:nvPr/>
        </p:nvSpPr>
        <p:spPr>
          <a:xfrm>
            <a:off x="7421040" y="1872720"/>
            <a:ext cx="57528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41"/>
          <p:cNvSpPr/>
          <p:nvPr/>
        </p:nvSpPr>
        <p:spPr>
          <a:xfrm>
            <a:off x="7997040" y="1902600"/>
            <a:ext cx="1007280" cy="12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4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2"/>
          <p:cNvSpPr/>
          <p:nvPr/>
        </p:nvSpPr>
        <p:spPr>
          <a:xfrm>
            <a:off x="7997040" y="648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43"/>
          <p:cNvSpPr/>
          <p:nvPr/>
        </p:nvSpPr>
        <p:spPr>
          <a:xfrm>
            <a:off x="8280000" y="0"/>
            <a:ext cx="129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4"/>
          <p:cNvSpPr/>
          <p:nvPr/>
        </p:nvSpPr>
        <p:spPr>
          <a:xfrm>
            <a:off x="7709040" y="468072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45"/>
          <p:cNvSpPr/>
          <p:nvPr/>
        </p:nvSpPr>
        <p:spPr>
          <a:xfrm>
            <a:off x="8141040" y="4190400"/>
            <a:ext cx="158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6"/>
          <p:cNvSpPr/>
          <p:nvPr/>
        </p:nvSpPr>
        <p:spPr>
          <a:xfrm>
            <a:off x="7776720" y="5612040"/>
            <a:ext cx="1387080" cy="7959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7"/>
          <p:cNvSpPr/>
          <p:nvPr/>
        </p:nvSpPr>
        <p:spPr>
          <a:xfrm>
            <a:off x="7776720" y="5483520"/>
            <a:ext cx="1515600" cy="127800"/>
          </a:xfrm>
          <a:custGeom>
            <a:avLst/>
            <a:gdLst/>
            <a:ahLst/>
            <a:rect l="l" t="t" r="r" b="b"/>
            <a:pathLst>
              <a:path w="4214" h="359">
                <a:moveTo>
                  <a:pt x="339" y="0"/>
                </a:moveTo>
                <a:lnTo>
                  <a:pt x="4213" y="0"/>
                </a:lnTo>
                <a:lnTo>
                  <a:pt x="3873" y="358"/>
                </a:lnTo>
                <a:lnTo>
                  <a:pt x="0" y="358"/>
                </a:lnTo>
                <a:lnTo>
                  <a:pt x="339" y="0"/>
                </a:lnTo>
              </a:path>
            </a:pathLst>
          </a:cu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8"/>
          <p:cNvSpPr/>
          <p:nvPr/>
        </p:nvSpPr>
        <p:spPr>
          <a:xfrm rot="5400000">
            <a:off x="8766720" y="5881680"/>
            <a:ext cx="924480" cy="127800"/>
          </a:xfrm>
          <a:custGeom>
            <a:avLst/>
            <a:gdLst/>
            <a:ahLst/>
            <a:rect l="l" t="t" r="r" b="b"/>
            <a:pathLst>
              <a:path w="2572" h="359">
                <a:moveTo>
                  <a:pt x="2205" y="0"/>
                </a:moveTo>
                <a:lnTo>
                  <a:pt x="0" y="0"/>
                </a:lnTo>
                <a:lnTo>
                  <a:pt x="367" y="358"/>
                </a:lnTo>
                <a:lnTo>
                  <a:pt x="2571" y="358"/>
                </a:lnTo>
                <a:lnTo>
                  <a:pt x="2205" y="0"/>
                </a:lnTo>
              </a:path>
            </a:pathLst>
          </a:custGeom>
          <a:solidFill>
            <a:srgbClr val="808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9"/>
          <p:cNvSpPr/>
          <p:nvPr/>
        </p:nvSpPr>
        <p:spPr>
          <a:xfrm>
            <a:off x="7853040" y="5427720"/>
            <a:ext cx="791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SNP1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50"/>
          <p:cNvSpPr/>
          <p:nvPr/>
        </p:nvSpPr>
        <p:spPr>
          <a:xfrm>
            <a:off x="8141040" y="5139720"/>
            <a:ext cx="7912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SNP2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51"/>
          <p:cNvSpPr/>
          <p:nvPr/>
        </p:nvSpPr>
        <p:spPr>
          <a:xfrm>
            <a:off x="7709040" y="5760720"/>
            <a:ext cx="57528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2"/>
          <p:cNvSpPr/>
          <p:nvPr/>
        </p:nvSpPr>
        <p:spPr>
          <a:xfrm>
            <a:off x="7997040" y="5612040"/>
            <a:ext cx="316728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Path1 Path2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3"/>
          <p:cNvSpPr/>
          <p:nvPr/>
        </p:nvSpPr>
        <p:spPr>
          <a:xfrm>
            <a:off x="7997040" y="5760720"/>
            <a:ext cx="1007280" cy="8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r>
              <a:rPr b="0" lang="en-GB" sz="10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Line 54"/>
          <p:cNvSpPr/>
          <p:nvPr/>
        </p:nvSpPr>
        <p:spPr>
          <a:xfrm>
            <a:off x="5688000" y="3744000"/>
            <a:ext cx="6840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5"/>
          <p:cNvSpPr/>
          <p:nvPr/>
        </p:nvSpPr>
        <p:spPr>
          <a:xfrm>
            <a:off x="6408000" y="3816000"/>
            <a:ext cx="201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Haplotypes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56"/>
          <p:cNvSpPr/>
          <p:nvPr/>
        </p:nvSpPr>
        <p:spPr>
          <a:xfrm>
            <a:off x="6408000" y="445680"/>
            <a:ext cx="201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Genotypes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7"/>
          <p:cNvSpPr/>
          <p:nvPr/>
        </p:nvSpPr>
        <p:spPr>
          <a:xfrm>
            <a:off x="5616000" y="4357800"/>
            <a:ext cx="1799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Samples (MC)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8"/>
          <p:cNvSpPr/>
          <p:nvPr/>
        </p:nvSpPr>
        <p:spPr>
          <a:xfrm>
            <a:off x="5616000" y="1152000"/>
            <a:ext cx="1799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Samples (MC)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6520" y="1463040"/>
            <a:ext cx="1107288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824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824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6520" y="1211040"/>
            <a:ext cx="11072880" cy="44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28400" indent="-32004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Optimize the investment in a dairy breeding programme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004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Maximise the return on investment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004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Repeated phenotype records have diminishing return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824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824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227760" y="2781720"/>
            <a:ext cx="1637280" cy="122796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7793640" y="3778560"/>
            <a:ext cx="27817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>
            <a:off x="4768920" y="3201120"/>
            <a:ext cx="2827800" cy="58392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Phenotypisation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819720" y="3114720"/>
            <a:ext cx="2454840" cy="58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252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Conventional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7726680" y="4401720"/>
            <a:ext cx="2606040" cy="58428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Genotypisation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rcRect l="0" t="-7777" r="-7736" b="0"/>
          <a:stretch/>
        </p:blipFill>
        <p:spPr>
          <a:xfrm>
            <a:off x="10405440" y="4465440"/>
            <a:ext cx="502560" cy="376560"/>
          </a:xfrm>
          <a:prstGeom prst="rect">
            <a:avLst/>
          </a:prstGeom>
          <a:ln>
            <a:noFill/>
          </a:ln>
        </p:spPr>
      </p:pic>
      <p:sp>
        <p:nvSpPr>
          <p:cNvPr id="267" name="CustomShape 7"/>
          <p:cNvSpPr/>
          <p:nvPr/>
        </p:nvSpPr>
        <p:spPr>
          <a:xfrm>
            <a:off x="4768920" y="4410720"/>
            <a:ext cx="2827800" cy="5842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Phenotypisation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792000" y="4605120"/>
            <a:ext cx="2451600" cy="21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252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Genomic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3229920" y="3977280"/>
            <a:ext cx="1632960" cy="12247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-216000" y="2782080"/>
            <a:ext cx="1636920" cy="1227600"/>
          </a:xfrm>
          <a:prstGeom prst="rect">
            <a:avLst/>
          </a:prstGeom>
          <a:ln>
            <a:noFill/>
          </a:ln>
        </p:spPr>
      </p:pic>
      <p:sp>
        <p:nvSpPr>
          <p:cNvPr id="271" name="CustomShape 9"/>
          <p:cNvSpPr/>
          <p:nvPr/>
        </p:nvSpPr>
        <p:spPr>
          <a:xfrm>
            <a:off x="7724880" y="5665680"/>
            <a:ext cx="2535840" cy="58356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Genotypisation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4768920" y="5665680"/>
            <a:ext cx="2827800" cy="583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Phenotypisation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5"/>
          <a:stretch/>
        </p:blipFill>
        <p:spPr>
          <a:xfrm>
            <a:off x="3431520" y="5431320"/>
            <a:ext cx="1229760" cy="92268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6"/>
          <a:stretch/>
        </p:blipFill>
        <p:spPr>
          <a:xfrm>
            <a:off x="10110600" y="5418720"/>
            <a:ext cx="1230120" cy="922320"/>
          </a:xfrm>
          <a:prstGeom prst="rect">
            <a:avLst/>
          </a:prstGeom>
          <a:ln>
            <a:noFill/>
          </a:ln>
        </p:spPr>
      </p:pic>
      <p:sp>
        <p:nvSpPr>
          <p:cNvPr id="275" name="CustomShape 11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12"/>
          <p:cNvSpPr/>
          <p:nvPr/>
        </p:nvSpPr>
        <p:spPr>
          <a:xfrm>
            <a:off x="3061440" y="3260520"/>
            <a:ext cx="719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13"/>
          <p:cNvSpPr/>
          <p:nvPr/>
        </p:nvSpPr>
        <p:spPr>
          <a:xfrm>
            <a:off x="3061440" y="3260880"/>
            <a:ext cx="719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14"/>
          <p:cNvSpPr/>
          <p:nvPr/>
        </p:nvSpPr>
        <p:spPr>
          <a:xfrm>
            <a:off x="3061440" y="4484520"/>
            <a:ext cx="719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5"/>
          <p:cNvSpPr/>
          <p:nvPr/>
        </p:nvSpPr>
        <p:spPr>
          <a:xfrm>
            <a:off x="3061440" y="5708520"/>
            <a:ext cx="719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7"/>
          <a:stretch/>
        </p:blipFill>
        <p:spPr>
          <a:xfrm>
            <a:off x="-216000" y="3974400"/>
            <a:ext cx="1636920" cy="122760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8"/>
          <a:stretch/>
        </p:blipFill>
        <p:spPr>
          <a:xfrm>
            <a:off x="-216000" y="5126400"/>
            <a:ext cx="1636920" cy="12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25600" y="476640"/>
            <a:ext cx="1105200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Scenarios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6520" y="1463040"/>
            <a:ext cx="1107288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824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67880" y="1944000"/>
            <a:ext cx="861480" cy="2015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YES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287640" y="1164600"/>
            <a:ext cx="1725840" cy="34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Initial training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population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67880" y="4102560"/>
            <a:ext cx="861480" cy="1943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NO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5834880" y="1226880"/>
            <a:ext cx="4744440" cy="599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No phenotype records / lactation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812720" y="1872000"/>
            <a:ext cx="56772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6674040" y="187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2351880" y="1162080"/>
            <a:ext cx="2873520" cy="599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$phenotye:$genotype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2880000" y="1872000"/>
            <a:ext cx="17042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2880000" y="1872000"/>
            <a:ext cx="1704240" cy="64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2880000" y="2592000"/>
            <a:ext cx="1704240" cy="64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2880000" y="3310560"/>
            <a:ext cx="1704240" cy="64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2880000" y="4032000"/>
            <a:ext cx="170424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2880000" y="4032000"/>
            <a:ext cx="1704240" cy="64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2880000" y="4750920"/>
            <a:ext cx="1704240" cy="64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2880000" y="5472000"/>
            <a:ext cx="1704240" cy="64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7620840" y="187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8571240" y="1872000"/>
            <a:ext cx="7556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6674040" y="2232000"/>
            <a:ext cx="756000" cy="28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1"/>
          <p:cNvSpPr/>
          <p:nvPr/>
        </p:nvSpPr>
        <p:spPr>
          <a:xfrm>
            <a:off x="7620840" y="2232000"/>
            <a:ext cx="756000" cy="28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2"/>
          <p:cNvSpPr/>
          <p:nvPr/>
        </p:nvSpPr>
        <p:spPr>
          <a:xfrm>
            <a:off x="8571240" y="2232000"/>
            <a:ext cx="755640" cy="28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3"/>
          <p:cNvSpPr/>
          <p:nvPr/>
        </p:nvSpPr>
        <p:spPr>
          <a:xfrm>
            <a:off x="7812720" y="2592000"/>
            <a:ext cx="56772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4"/>
          <p:cNvSpPr/>
          <p:nvPr/>
        </p:nvSpPr>
        <p:spPr>
          <a:xfrm>
            <a:off x="6674040" y="259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5"/>
          <p:cNvSpPr/>
          <p:nvPr/>
        </p:nvSpPr>
        <p:spPr>
          <a:xfrm>
            <a:off x="7620840" y="259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6"/>
          <p:cNvSpPr/>
          <p:nvPr/>
        </p:nvSpPr>
        <p:spPr>
          <a:xfrm>
            <a:off x="8571240" y="2592000"/>
            <a:ext cx="7556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7"/>
          <p:cNvSpPr/>
          <p:nvPr/>
        </p:nvSpPr>
        <p:spPr>
          <a:xfrm>
            <a:off x="6674040" y="295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8"/>
          <p:cNvSpPr/>
          <p:nvPr/>
        </p:nvSpPr>
        <p:spPr>
          <a:xfrm>
            <a:off x="7620840" y="295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9"/>
          <p:cNvSpPr/>
          <p:nvPr/>
        </p:nvSpPr>
        <p:spPr>
          <a:xfrm>
            <a:off x="8571240" y="2952000"/>
            <a:ext cx="7556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30"/>
          <p:cNvSpPr/>
          <p:nvPr/>
        </p:nvSpPr>
        <p:spPr>
          <a:xfrm>
            <a:off x="7812720" y="3310560"/>
            <a:ext cx="56772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31"/>
          <p:cNvSpPr/>
          <p:nvPr/>
        </p:nvSpPr>
        <p:spPr>
          <a:xfrm>
            <a:off x="6674040" y="331056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7620840" y="331056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3"/>
          <p:cNvSpPr/>
          <p:nvPr/>
        </p:nvSpPr>
        <p:spPr>
          <a:xfrm>
            <a:off x="8571240" y="3310560"/>
            <a:ext cx="7556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4"/>
          <p:cNvSpPr/>
          <p:nvPr/>
        </p:nvSpPr>
        <p:spPr>
          <a:xfrm>
            <a:off x="6674040" y="367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5"/>
          <p:cNvSpPr/>
          <p:nvPr/>
        </p:nvSpPr>
        <p:spPr>
          <a:xfrm>
            <a:off x="7620840" y="3672000"/>
            <a:ext cx="75600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36"/>
          <p:cNvSpPr/>
          <p:nvPr/>
        </p:nvSpPr>
        <p:spPr>
          <a:xfrm>
            <a:off x="8571240" y="3672000"/>
            <a:ext cx="755640" cy="285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7"/>
          <p:cNvSpPr/>
          <p:nvPr/>
        </p:nvSpPr>
        <p:spPr>
          <a:xfrm>
            <a:off x="7812720" y="4032000"/>
            <a:ext cx="56772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8"/>
          <p:cNvSpPr/>
          <p:nvPr/>
        </p:nvSpPr>
        <p:spPr>
          <a:xfrm>
            <a:off x="6674040" y="403200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9"/>
          <p:cNvSpPr/>
          <p:nvPr/>
        </p:nvSpPr>
        <p:spPr>
          <a:xfrm>
            <a:off x="7620840" y="403200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40"/>
          <p:cNvSpPr/>
          <p:nvPr/>
        </p:nvSpPr>
        <p:spPr>
          <a:xfrm>
            <a:off x="8571240" y="4032000"/>
            <a:ext cx="75564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1"/>
          <p:cNvSpPr/>
          <p:nvPr/>
        </p:nvSpPr>
        <p:spPr>
          <a:xfrm>
            <a:off x="6674040" y="439236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42"/>
          <p:cNvSpPr/>
          <p:nvPr/>
        </p:nvSpPr>
        <p:spPr>
          <a:xfrm>
            <a:off x="7620840" y="439236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43"/>
          <p:cNvSpPr/>
          <p:nvPr/>
        </p:nvSpPr>
        <p:spPr>
          <a:xfrm>
            <a:off x="8571240" y="4392360"/>
            <a:ext cx="75564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44"/>
          <p:cNvSpPr/>
          <p:nvPr/>
        </p:nvSpPr>
        <p:spPr>
          <a:xfrm>
            <a:off x="7812720" y="4750920"/>
            <a:ext cx="56772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45"/>
          <p:cNvSpPr/>
          <p:nvPr/>
        </p:nvSpPr>
        <p:spPr>
          <a:xfrm>
            <a:off x="6674040" y="475092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6"/>
          <p:cNvSpPr/>
          <p:nvPr/>
        </p:nvSpPr>
        <p:spPr>
          <a:xfrm>
            <a:off x="7620840" y="475092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47"/>
          <p:cNvSpPr/>
          <p:nvPr/>
        </p:nvSpPr>
        <p:spPr>
          <a:xfrm>
            <a:off x="8571240" y="4750920"/>
            <a:ext cx="75564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8"/>
          <p:cNvSpPr/>
          <p:nvPr/>
        </p:nvSpPr>
        <p:spPr>
          <a:xfrm>
            <a:off x="6674040" y="511056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49"/>
          <p:cNvSpPr/>
          <p:nvPr/>
        </p:nvSpPr>
        <p:spPr>
          <a:xfrm>
            <a:off x="7620840" y="511056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50"/>
          <p:cNvSpPr/>
          <p:nvPr/>
        </p:nvSpPr>
        <p:spPr>
          <a:xfrm>
            <a:off x="8571240" y="5110560"/>
            <a:ext cx="75564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51"/>
          <p:cNvSpPr/>
          <p:nvPr/>
        </p:nvSpPr>
        <p:spPr>
          <a:xfrm>
            <a:off x="7812720" y="5472360"/>
            <a:ext cx="56772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2"/>
          <p:cNvSpPr/>
          <p:nvPr/>
        </p:nvSpPr>
        <p:spPr>
          <a:xfrm>
            <a:off x="6674040" y="547236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53"/>
          <p:cNvSpPr/>
          <p:nvPr/>
        </p:nvSpPr>
        <p:spPr>
          <a:xfrm>
            <a:off x="7620840" y="5472360"/>
            <a:ext cx="75600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4"/>
          <p:cNvSpPr/>
          <p:nvPr/>
        </p:nvSpPr>
        <p:spPr>
          <a:xfrm>
            <a:off x="8571240" y="5472360"/>
            <a:ext cx="755640" cy="2854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5"/>
          <p:cNvSpPr/>
          <p:nvPr/>
        </p:nvSpPr>
        <p:spPr>
          <a:xfrm>
            <a:off x="6674040" y="583200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56"/>
          <p:cNvSpPr/>
          <p:nvPr/>
        </p:nvSpPr>
        <p:spPr>
          <a:xfrm>
            <a:off x="7620840" y="5832000"/>
            <a:ext cx="75600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57"/>
          <p:cNvSpPr/>
          <p:nvPr/>
        </p:nvSpPr>
        <p:spPr>
          <a:xfrm>
            <a:off x="8571240" y="5832000"/>
            <a:ext cx="755640" cy="2858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Line 58"/>
          <p:cNvSpPr/>
          <p:nvPr/>
        </p:nvSpPr>
        <p:spPr>
          <a:xfrm>
            <a:off x="2880360" y="2554560"/>
            <a:ext cx="9504360" cy="10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59"/>
          <p:cNvSpPr/>
          <p:nvPr/>
        </p:nvSpPr>
        <p:spPr>
          <a:xfrm>
            <a:off x="2880360" y="3276000"/>
            <a:ext cx="940824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60"/>
          <p:cNvSpPr/>
          <p:nvPr/>
        </p:nvSpPr>
        <p:spPr>
          <a:xfrm flipV="1">
            <a:off x="360" y="3956040"/>
            <a:ext cx="12286800" cy="802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61"/>
          <p:cNvSpPr/>
          <p:nvPr/>
        </p:nvSpPr>
        <p:spPr>
          <a:xfrm>
            <a:off x="2880360" y="4716360"/>
            <a:ext cx="9696600" cy="10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62"/>
          <p:cNvSpPr/>
          <p:nvPr/>
        </p:nvSpPr>
        <p:spPr>
          <a:xfrm>
            <a:off x="2880360" y="5434560"/>
            <a:ext cx="959868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Aiming to submit to GSE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Figures?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872000" y="0"/>
            <a:ext cx="9714240" cy="685692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44000" y="1944000"/>
            <a:ext cx="1871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initial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population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3456000" y="360"/>
            <a:ext cx="485568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44000" y="1944000"/>
            <a:ext cx="1871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Without initial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population,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$P:$G=1:1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239200" y="24840"/>
            <a:ext cx="971424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Resource allocation (if there is time)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Agenda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rcRect l="0" t="9529" r="0" b="0"/>
          <a:stretch/>
        </p:blipFill>
        <p:spPr>
          <a:xfrm>
            <a:off x="4123800" y="1008000"/>
            <a:ext cx="7898760" cy="518256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5581080" y="3818880"/>
            <a:ext cx="727560" cy="46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 rot="16140000">
            <a:off x="5710320" y="3955680"/>
            <a:ext cx="361800" cy="817560"/>
          </a:xfrm>
          <a:custGeom>
            <a:avLst/>
            <a:gdLst/>
            <a:ahLst/>
            <a:rect l="l" t="t" r="r" b="b"/>
            <a:pathLst>
              <a:path w="1012" h="2277">
                <a:moveTo>
                  <a:pt x="2" y="0"/>
                </a:moveTo>
                <a:cubicBezTo>
                  <a:pt x="254" y="0"/>
                  <a:pt x="507" y="94"/>
                  <a:pt x="507" y="189"/>
                </a:cubicBezTo>
                <a:lnTo>
                  <a:pt x="507" y="948"/>
                </a:lnTo>
                <a:cubicBezTo>
                  <a:pt x="506" y="1043"/>
                  <a:pt x="758" y="1138"/>
                  <a:pt x="1011" y="1138"/>
                </a:cubicBezTo>
                <a:cubicBezTo>
                  <a:pt x="758" y="1138"/>
                  <a:pt x="507" y="1232"/>
                  <a:pt x="506" y="1327"/>
                </a:cubicBezTo>
                <a:lnTo>
                  <a:pt x="506" y="2086"/>
                </a:lnTo>
                <a:cubicBezTo>
                  <a:pt x="505" y="2181"/>
                  <a:pt x="252" y="2276"/>
                  <a:pt x="0" y="2276"/>
                </a:cubicBez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 rot="16140000">
            <a:off x="6988680" y="4147560"/>
            <a:ext cx="370080" cy="454320"/>
          </a:xfrm>
          <a:custGeom>
            <a:avLst/>
            <a:gdLst/>
            <a:ahLst/>
            <a:rect l="l" t="t" r="r" b="b"/>
            <a:pathLst>
              <a:path w="1034" h="1268">
                <a:moveTo>
                  <a:pt x="1" y="0"/>
                </a:moveTo>
                <a:cubicBezTo>
                  <a:pt x="259" y="0"/>
                  <a:pt x="516" y="52"/>
                  <a:pt x="516" y="105"/>
                </a:cubicBezTo>
                <a:lnTo>
                  <a:pt x="516" y="527"/>
                </a:lnTo>
                <a:cubicBezTo>
                  <a:pt x="516" y="580"/>
                  <a:pt x="774" y="632"/>
                  <a:pt x="1033" y="633"/>
                </a:cubicBezTo>
                <a:cubicBezTo>
                  <a:pt x="774" y="632"/>
                  <a:pt x="516" y="686"/>
                  <a:pt x="516" y="739"/>
                </a:cubicBezTo>
                <a:lnTo>
                  <a:pt x="516" y="1161"/>
                </a:lnTo>
                <a:cubicBezTo>
                  <a:pt x="516" y="1214"/>
                  <a:pt x="258" y="1267"/>
                  <a:pt x="0" y="1267"/>
                </a:cubicBez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6764040" y="3818880"/>
            <a:ext cx="1000080" cy="46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6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R-package (CRAN)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Partitioning of genetic trend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(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García-Cortés </a:t>
            </a:r>
            <a:r>
              <a:rPr b="0" i="1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et al., 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2008)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BY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paths of information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280800" y="3607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4032000" y="777240"/>
            <a:ext cx="1206720" cy="93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Submitted to Animal → rejected (not in the scope)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“ </a:t>
            </a:r>
            <a:r>
              <a:rPr b="0" i="1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limited alignment of the submission focus, results and interpretation to the scope of Animal encompassing examples”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Resubmit to GSE as a </a:t>
            </a:r>
            <a:r>
              <a:rPr b="1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Software </a:t>
            </a: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paper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Minor changes → discuss the software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Paper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Does it work for gEBV?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576000" y="2223720"/>
            <a:ext cx="943128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         MST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 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average       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504000" y="1800000"/>
            <a:ext cx="10655280" cy="86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*PC;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=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Line 6"/>
          <p:cNvSpPr/>
          <p:nvPr/>
        </p:nvSpPr>
        <p:spPr>
          <a:xfrm>
            <a:off x="-96120" y="1728000"/>
            <a:ext cx="12192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Does it work for gEBV?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576000" y="2223720"/>
            <a:ext cx="943128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         MST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 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average       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504000" y="3876480"/>
            <a:ext cx="113032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gEBV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*GI;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   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=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504000" y="1800000"/>
            <a:ext cx="10655280" cy="86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*PC;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=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7"/>
          <p:cNvSpPr/>
          <p:nvPr/>
        </p:nvSpPr>
        <p:spPr>
          <a:xfrm>
            <a:off x="5544000" y="3528000"/>
            <a:ext cx="280728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od pro"/>
                <a:ea typeface="DejaVu Sans"/>
              </a:rPr>
              <a:t>Genotype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Line 8"/>
          <p:cNvSpPr/>
          <p:nvPr/>
        </p:nvSpPr>
        <p:spPr>
          <a:xfrm>
            <a:off x="0" y="3384000"/>
            <a:ext cx="12192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9"/>
          <p:cNvSpPr/>
          <p:nvPr/>
        </p:nvSpPr>
        <p:spPr>
          <a:xfrm>
            <a:off x="-96120" y="1728000"/>
            <a:ext cx="12192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0"/>
          <p:cNvSpPr/>
          <p:nvPr/>
        </p:nvSpPr>
        <p:spPr>
          <a:xfrm>
            <a:off x="507960" y="4464000"/>
            <a:ext cx="109393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gEBV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*DGV -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1"/>
          <p:cNvSpPr/>
          <p:nvPr/>
        </p:nvSpPr>
        <p:spPr>
          <a:xfrm>
            <a:off x="1788480" y="4942440"/>
            <a:ext cx="125892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average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2"/>
          <p:cNvSpPr/>
          <p:nvPr/>
        </p:nvSpPr>
        <p:spPr>
          <a:xfrm>
            <a:off x="7228800" y="4868640"/>
            <a:ext cx="194616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average of the DGV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Does it work for gEBV?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576000" y="2223720"/>
            <a:ext cx="943128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         MST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 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average       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504000" y="3876480"/>
            <a:ext cx="113032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gEBV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*GI;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   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=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504000" y="1800000"/>
            <a:ext cx="10655280" cy="86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*PC; 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+ 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=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5544000" y="3528000"/>
            <a:ext cx="280728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od pro"/>
                <a:ea typeface="DejaVu Sans"/>
              </a:rPr>
              <a:t>Genotype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Line 8"/>
          <p:cNvSpPr/>
          <p:nvPr/>
        </p:nvSpPr>
        <p:spPr>
          <a:xfrm>
            <a:off x="0" y="3384000"/>
            <a:ext cx="12192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9"/>
          <p:cNvSpPr/>
          <p:nvPr/>
        </p:nvSpPr>
        <p:spPr>
          <a:xfrm>
            <a:off x="-96120" y="1728000"/>
            <a:ext cx="121921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0"/>
          <p:cNvSpPr/>
          <p:nvPr/>
        </p:nvSpPr>
        <p:spPr>
          <a:xfrm>
            <a:off x="507960" y="4464000"/>
            <a:ext cx="109393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gEBV =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*PA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2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*YD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3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*PC +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*DGV - </a:t>
            </a:r>
            <a:r>
              <a:rPr b="0" lang="en-GB" sz="2400" spc="-1" strike="noStrike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</a:t>
            </a:r>
            <a:r>
              <a:rPr b="0" lang="en-GB" sz="2400" spc="-1" strike="noStrike" baseline="-33000">
                <a:solidFill>
                  <a:srgbClr val="004586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4</a:t>
            </a:r>
            <a:r>
              <a:rPr b="0" lang="en-GB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*PP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1"/>
          <p:cNvSpPr/>
          <p:nvPr/>
        </p:nvSpPr>
        <p:spPr>
          <a:xfrm rot="16179000">
            <a:off x="5691240" y="2944080"/>
            <a:ext cx="503280" cy="4381560"/>
          </a:xfrm>
          <a:custGeom>
            <a:avLst/>
            <a:gdLst/>
            <a:ahLst/>
            <a:rect l="l" t="t" r="r" b="b"/>
            <a:pathLst>
              <a:path w="1406" h="12174">
                <a:moveTo>
                  <a:pt x="1395" y="0"/>
                </a:moveTo>
                <a:cubicBezTo>
                  <a:pt x="1045" y="0"/>
                  <a:pt x="695" y="507"/>
                  <a:pt x="695" y="1014"/>
                </a:cubicBezTo>
                <a:lnTo>
                  <a:pt x="699" y="5072"/>
                </a:lnTo>
                <a:cubicBezTo>
                  <a:pt x="699" y="5579"/>
                  <a:pt x="350" y="6086"/>
                  <a:pt x="0" y="6086"/>
                </a:cubicBezTo>
                <a:cubicBezTo>
                  <a:pt x="350" y="6086"/>
                  <a:pt x="700" y="6594"/>
                  <a:pt x="700" y="7101"/>
                </a:cubicBezTo>
                <a:lnTo>
                  <a:pt x="704" y="11159"/>
                </a:lnTo>
                <a:cubicBezTo>
                  <a:pt x="705" y="11666"/>
                  <a:pt x="1055" y="12173"/>
                  <a:pt x="1405" y="12173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2"/>
          <p:cNvSpPr/>
          <p:nvPr/>
        </p:nvSpPr>
        <p:spPr>
          <a:xfrm>
            <a:off x="5472000" y="5472000"/>
            <a:ext cx="151128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MST?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3"/>
          <p:cNvSpPr/>
          <p:nvPr/>
        </p:nvSpPr>
        <p:spPr>
          <a:xfrm rot="16179000">
            <a:off x="4971600" y="3665880"/>
            <a:ext cx="503280" cy="3088080"/>
          </a:xfrm>
          <a:custGeom>
            <a:avLst/>
            <a:gdLst/>
            <a:ahLst/>
            <a:rect l="l" t="t" r="r" b="b"/>
            <a:pathLst>
              <a:path w="1405" h="8582">
                <a:moveTo>
                  <a:pt x="1397" y="0"/>
                </a:moveTo>
                <a:cubicBezTo>
                  <a:pt x="1047" y="0"/>
                  <a:pt x="697" y="357"/>
                  <a:pt x="697" y="715"/>
                </a:cubicBezTo>
                <a:lnTo>
                  <a:pt x="700" y="3575"/>
                </a:lnTo>
                <a:cubicBezTo>
                  <a:pt x="700" y="3932"/>
                  <a:pt x="350" y="4290"/>
                  <a:pt x="0" y="4290"/>
                </a:cubicBezTo>
                <a:cubicBezTo>
                  <a:pt x="350" y="4290"/>
                  <a:pt x="700" y="4648"/>
                  <a:pt x="700" y="5005"/>
                </a:cubicBezTo>
                <a:lnTo>
                  <a:pt x="703" y="7865"/>
                </a:lnTo>
                <a:cubicBezTo>
                  <a:pt x="704" y="8223"/>
                  <a:pt x="1054" y="8581"/>
                  <a:pt x="1404" y="858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4"/>
          <p:cNvSpPr/>
          <p:nvPr/>
        </p:nvSpPr>
        <p:spPr>
          <a:xfrm>
            <a:off x="1788840" y="4942800"/>
            <a:ext cx="125892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average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5"/>
          <p:cNvSpPr/>
          <p:nvPr/>
        </p:nvSpPr>
        <p:spPr>
          <a:xfrm>
            <a:off x="7228800" y="4869000"/>
            <a:ext cx="1946160" cy="6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Parent average of the DGV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1. “loci unpacking”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Which genome regions drive genetic gain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Sources of haplotypes / alleles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88000" y="2952000"/>
            <a:ext cx="5614560" cy="388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>
                <p:childTnLst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27400" y="13032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507960" y="1078200"/>
            <a:ext cx="11474280" cy="48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1. “loci unpacking”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280440" y="360360"/>
            <a:ext cx="1145412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AlphaPart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60" y="1728360"/>
            <a:ext cx="12190320" cy="51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519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2017-04-21T12:20:40Z</dcterms:created>
  <dc:creator>WILSON Neil</dc:creator>
  <dc:description/>
  <dc:language>en-GB</dc:language>
  <cp:lastModifiedBy/>
  <dcterms:modified xsi:type="dcterms:W3CDTF">2020-04-02T18:33:09Z</dcterms:modified>
  <cp:revision>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Edinburgh</vt:lpwstr>
  </property>
  <property fmtid="{D5CDD505-2E9C-101B-9397-08002B2CF9AE}" pid="4" name="ContentTypeId">
    <vt:lpwstr>0x0101007B7B8BF0644C4E47862514133CECCC9E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13</vt:i4>
  </property>
</Properties>
</file>